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Bold" charset="1" panose="02000000000000000000"/>
      <p:regular r:id="rId12"/>
    </p:embeddedFont>
    <p:embeddedFont>
      <p:font typeface="Open Sans Extra Bold" charset="1" panose="020B0906030804020204"/>
      <p:regular r:id="rId13"/>
    </p:embeddedFont>
    <p:embeddedFont>
      <p:font typeface="Open Sans Extra Bold Italics" charset="1" panose="020B09060308040202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01516" y="8347487"/>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9273377" y="1513971"/>
            <a:ext cx="6849911" cy="7259057"/>
          </a:xfrm>
          <a:custGeom>
            <a:avLst/>
            <a:gdLst/>
            <a:ahLst/>
            <a:cxnLst/>
            <a:rect r="r" b="b" t="t" l="l"/>
            <a:pathLst>
              <a:path h="7259057" w="6849911">
                <a:moveTo>
                  <a:pt x="0" y="0"/>
                </a:moveTo>
                <a:lnTo>
                  <a:pt x="6849910" y="0"/>
                </a:lnTo>
                <a:lnTo>
                  <a:pt x="6849910" y="7259058"/>
                </a:lnTo>
                <a:lnTo>
                  <a:pt x="0" y="7259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288535"/>
            <a:ext cx="3118736" cy="311873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8" id="8"/>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8822064"/>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753273"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59894" y="3170916"/>
            <a:ext cx="7481598" cy="2444486"/>
          </a:xfrm>
          <a:prstGeom prst="rect">
            <a:avLst/>
          </a:prstGeom>
        </p:spPr>
        <p:txBody>
          <a:bodyPr anchor="t" rtlCol="false" tIns="0" lIns="0" bIns="0" rIns="0">
            <a:spAutoFit/>
          </a:bodyPr>
          <a:lstStyle/>
          <a:p>
            <a:pPr>
              <a:lnSpc>
                <a:spcPts val="9194"/>
              </a:lnSpc>
            </a:pPr>
            <a:r>
              <a:rPr lang="en-US" sz="11077">
                <a:solidFill>
                  <a:srgbClr val="555CB3"/>
                </a:solidFill>
                <a:latin typeface="Open Sans Extra Bold"/>
              </a:rPr>
              <a:t>Edtech Research</a:t>
            </a:r>
          </a:p>
        </p:txBody>
      </p:sp>
      <p:sp>
        <p:nvSpPr>
          <p:cNvPr name="TextBox 12" id="12"/>
          <p:cNvSpPr txBox="true"/>
          <p:nvPr/>
        </p:nvSpPr>
        <p:spPr>
          <a:xfrm rot="0">
            <a:off x="1923665" y="5558251"/>
            <a:ext cx="7217826"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Low Level Overview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02846" y="-1785893"/>
            <a:ext cx="6005693" cy="600569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79453"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45127" y="1567132"/>
            <a:ext cx="15474539" cy="1084470"/>
          </a:xfrm>
          <a:prstGeom prst="rect">
            <a:avLst/>
          </a:prstGeom>
        </p:spPr>
        <p:txBody>
          <a:bodyPr anchor="t" rtlCol="false" tIns="0" lIns="0" bIns="0" rIns="0">
            <a:spAutoFit/>
          </a:bodyPr>
          <a:lstStyle/>
          <a:p>
            <a:pPr>
              <a:lnSpc>
                <a:spcPts val="8197"/>
              </a:lnSpc>
            </a:pPr>
            <a:r>
              <a:rPr lang="en-US" sz="8197">
                <a:solidFill>
                  <a:srgbClr val="555CB3"/>
                </a:solidFill>
                <a:latin typeface="Open Sans Extra Bold"/>
              </a:rPr>
              <a:t>Market Risks &amp; Challenges</a:t>
            </a:r>
          </a:p>
        </p:txBody>
      </p:sp>
      <p:sp>
        <p:nvSpPr>
          <p:cNvPr name="TextBox 9" id="9"/>
          <p:cNvSpPr txBox="true"/>
          <p:nvPr/>
        </p:nvSpPr>
        <p:spPr>
          <a:xfrm rot="0">
            <a:off x="2534727" y="3042127"/>
            <a:ext cx="12193445" cy="5434202"/>
          </a:xfrm>
          <a:prstGeom prst="rect">
            <a:avLst/>
          </a:prstGeom>
        </p:spPr>
        <p:txBody>
          <a:bodyPr anchor="t" rtlCol="false" tIns="0" lIns="0" bIns="0" rIns="0">
            <a:spAutoFit/>
          </a:bodyPr>
          <a:lstStyle/>
          <a:p>
            <a:pPr algn="just">
              <a:lnSpc>
                <a:spcPts val="3920"/>
              </a:lnSpc>
            </a:pPr>
            <a:r>
              <a:rPr lang="en-US" sz="2800">
                <a:solidFill>
                  <a:srgbClr val="000000"/>
                </a:solidFill>
                <a:latin typeface="Open Sans Light"/>
              </a:rPr>
              <a:t>Chinas EdTech crash was primarly due to inproportionate pricing even in India Byju’s, which was valued at $22 billion during its most recent fundraising round in October 2022, has experienced a substantial decline to a current valuation of $3B causes of this is primalry the emergence of EdTech giants with a good product market fit </a:t>
            </a:r>
          </a:p>
          <a:p>
            <a:pPr algn="just">
              <a:lnSpc>
                <a:spcPts val="3920"/>
              </a:lnSpc>
            </a:pPr>
            <a:r>
              <a:rPr lang="en-US" sz="2800">
                <a:solidFill>
                  <a:srgbClr val="000000"/>
                </a:solidFill>
                <a:latin typeface="Open Sans Light"/>
              </a:rPr>
              <a:t>Now what defines a product market fit best example will be the Physics Wallah which has become the first company from Ed-Tech space to become a unicorn in 2022 because the vision of PW was to provide education at the lowest price so that every student can study and achieve their dreams</a:t>
            </a:r>
          </a:p>
          <a:p>
            <a:pPr algn="just">
              <a:lnSpc>
                <a:spcPts val="3920"/>
              </a:lnSpc>
            </a:pPr>
            <a:r>
              <a:rPr lang="en-US" sz="2800">
                <a:solidFill>
                  <a:srgbClr val="000000"/>
                </a:solidFill>
                <a:latin typeface="Open Sans Light"/>
              </a:rPr>
              <a:t>Which is just about the right kind of product for the Indian audience</a:t>
            </a:r>
          </a:p>
          <a:p>
            <a:pPr algn="just">
              <a:lnSpc>
                <a:spcPts val="3920"/>
              </a:lnSpc>
            </a:pPr>
          </a:p>
        </p:txBody>
      </p:sp>
      <p:sp>
        <p:nvSpPr>
          <p:cNvPr name="TextBox 10" id="10"/>
          <p:cNvSpPr txBox="true"/>
          <p:nvPr/>
        </p:nvSpPr>
        <p:spPr>
          <a:xfrm rot="0">
            <a:off x="236196" y="103753"/>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Market Risks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23361" y="8456251"/>
            <a:ext cx="5657850" cy="85108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4" id="4"/>
          <p:cNvSpPr/>
          <p:nvPr/>
        </p:nvSpPr>
        <p:spPr>
          <a:xfrm flipH="true" flipV="false" rot="0">
            <a:off x="14087459" y="4890361"/>
            <a:ext cx="3664414" cy="4288144"/>
          </a:xfrm>
          <a:custGeom>
            <a:avLst/>
            <a:gdLst/>
            <a:ahLst/>
            <a:cxnLst/>
            <a:rect r="r" b="b" t="t" l="l"/>
            <a:pathLst>
              <a:path h="4288144" w="3664414">
                <a:moveTo>
                  <a:pt x="3664414" y="0"/>
                </a:moveTo>
                <a:lnTo>
                  <a:pt x="0" y="0"/>
                </a:lnTo>
                <a:lnTo>
                  <a:pt x="0" y="4288144"/>
                </a:lnTo>
                <a:lnTo>
                  <a:pt x="3664414" y="4288144"/>
                </a:lnTo>
                <a:lnTo>
                  <a:pt x="366441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93053" y="-1115332"/>
            <a:ext cx="6005693" cy="600569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8" id="8"/>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753273"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96814" y="1625993"/>
            <a:ext cx="15474539" cy="2122643"/>
          </a:xfrm>
          <a:prstGeom prst="rect">
            <a:avLst/>
          </a:prstGeom>
        </p:spPr>
        <p:txBody>
          <a:bodyPr anchor="t" rtlCol="false" tIns="0" lIns="0" bIns="0" rIns="0">
            <a:spAutoFit/>
          </a:bodyPr>
          <a:lstStyle/>
          <a:p>
            <a:pPr>
              <a:lnSpc>
                <a:spcPts val="8197"/>
              </a:lnSpc>
            </a:pPr>
            <a:r>
              <a:rPr lang="en-US" sz="8197">
                <a:solidFill>
                  <a:srgbClr val="555CB3"/>
                </a:solidFill>
                <a:latin typeface="Open Sans Extra Bold"/>
              </a:rPr>
              <a:t>Challenges Faced By Edtech Startups since 2020</a:t>
            </a:r>
          </a:p>
        </p:txBody>
      </p:sp>
      <p:sp>
        <p:nvSpPr>
          <p:cNvPr name="TextBox 11" id="11"/>
          <p:cNvSpPr txBox="true"/>
          <p:nvPr/>
        </p:nvSpPr>
        <p:spPr>
          <a:xfrm rot="0">
            <a:off x="2262721" y="4141501"/>
            <a:ext cx="10845967" cy="3803468"/>
          </a:xfrm>
          <a:prstGeom prst="rect">
            <a:avLst/>
          </a:prstGeom>
        </p:spPr>
        <p:txBody>
          <a:bodyPr anchor="t" rtlCol="false" tIns="0" lIns="0" bIns="0" rIns="0">
            <a:spAutoFit/>
          </a:bodyPr>
          <a:lstStyle/>
          <a:p>
            <a:pPr algn="just" marL="778793" indent="-389397" lvl="1">
              <a:lnSpc>
                <a:spcPts val="5050"/>
              </a:lnSpc>
              <a:buFont typeface="Arial"/>
              <a:buChar char="•"/>
            </a:pPr>
            <a:r>
              <a:rPr lang="en-US" sz="3607">
                <a:solidFill>
                  <a:srgbClr val="000000"/>
                </a:solidFill>
                <a:latin typeface="Open Sans Light"/>
              </a:rPr>
              <a:t>High CAGR and Low Retentions</a:t>
            </a:r>
          </a:p>
          <a:p>
            <a:pPr algn="just" marL="778793" indent="-389397" lvl="1">
              <a:lnSpc>
                <a:spcPts val="5050"/>
              </a:lnSpc>
              <a:buFont typeface="Arial"/>
              <a:buChar char="•"/>
            </a:pPr>
            <a:r>
              <a:rPr lang="en-US" sz="3607">
                <a:solidFill>
                  <a:srgbClr val="000000"/>
                </a:solidFill>
                <a:latin typeface="Open Sans Light"/>
              </a:rPr>
              <a:t>Trust is Hard to Gain</a:t>
            </a:r>
          </a:p>
          <a:p>
            <a:pPr algn="just" marL="778793" indent="-389397" lvl="1">
              <a:lnSpc>
                <a:spcPts val="5050"/>
              </a:lnSpc>
              <a:buFont typeface="Arial"/>
              <a:buChar char="•"/>
            </a:pPr>
            <a:r>
              <a:rPr lang="en-US" sz="3607">
                <a:solidFill>
                  <a:srgbClr val="000000"/>
                </a:solidFill>
                <a:latin typeface="Open Sans Light"/>
              </a:rPr>
              <a:t>Offline coming back</a:t>
            </a:r>
          </a:p>
          <a:p>
            <a:pPr algn="just" marL="778793" indent="-389397" lvl="1">
              <a:lnSpc>
                <a:spcPts val="5050"/>
              </a:lnSpc>
              <a:buFont typeface="Arial"/>
              <a:buChar char="•"/>
            </a:pPr>
            <a:r>
              <a:rPr lang="en-US" sz="3607">
                <a:solidFill>
                  <a:srgbClr val="000000"/>
                </a:solidFill>
                <a:latin typeface="Open Sans Light"/>
              </a:rPr>
              <a:t>Crowded Market</a:t>
            </a:r>
          </a:p>
          <a:p>
            <a:pPr algn="just" marL="778793" indent="-389397" lvl="1">
              <a:lnSpc>
                <a:spcPts val="5050"/>
              </a:lnSpc>
              <a:buFont typeface="Arial"/>
              <a:buChar char="•"/>
            </a:pPr>
            <a:r>
              <a:rPr lang="en-US" sz="3607">
                <a:solidFill>
                  <a:srgbClr val="000000"/>
                </a:solidFill>
                <a:latin typeface="Open Sans Light"/>
              </a:rPr>
              <a:t>Locked up Cap tabel</a:t>
            </a:r>
          </a:p>
          <a:p>
            <a:pPr algn="just" marL="778793" indent="-389397" lvl="1">
              <a:lnSpc>
                <a:spcPts val="5050"/>
              </a:lnSpc>
              <a:buFont typeface="Arial"/>
              <a:buChar char="•"/>
            </a:pPr>
            <a:r>
              <a:rPr lang="en-US" sz="3607">
                <a:solidFill>
                  <a:srgbClr val="000000"/>
                </a:solidFill>
                <a:latin typeface="Open Sans Light"/>
              </a:rPr>
              <a:t>Tough Talent Market</a:t>
            </a:r>
          </a:p>
        </p:txBody>
      </p:sp>
      <p:sp>
        <p:nvSpPr>
          <p:cNvPr name="TextBox 12" id="12"/>
          <p:cNvSpPr txBox="true"/>
          <p:nvPr/>
        </p:nvSpPr>
        <p:spPr>
          <a:xfrm rot="0">
            <a:off x="445127" y="180956"/>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Market Risks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6454" y="8168744"/>
            <a:ext cx="6005693" cy="600569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4" id="4"/>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751962" y="8644504"/>
            <a:ext cx="5657850" cy="85108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7" id="7"/>
          <p:cNvSpPr/>
          <p:nvPr/>
        </p:nvSpPr>
        <p:spPr>
          <a:xfrm flipH="false" flipV="false" rot="0">
            <a:off x="-5374543" y="7106538"/>
            <a:ext cx="8505809" cy="8505809"/>
          </a:xfrm>
          <a:custGeom>
            <a:avLst/>
            <a:gdLst/>
            <a:ahLst/>
            <a:cxnLst/>
            <a:rect r="r" b="b" t="t" l="l"/>
            <a:pathLst>
              <a:path h="8505809" w="8505809">
                <a:moveTo>
                  <a:pt x="0" y="0"/>
                </a:moveTo>
                <a:lnTo>
                  <a:pt x="8505809" y="0"/>
                </a:lnTo>
                <a:lnTo>
                  <a:pt x="8505809" y="8505809"/>
                </a:lnTo>
                <a:lnTo>
                  <a:pt x="0" y="8505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92193" y="4544240"/>
            <a:ext cx="4085069" cy="4337553"/>
          </a:xfrm>
          <a:custGeom>
            <a:avLst/>
            <a:gdLst/>
            <a:ahLst/>
            <a:cxnLst/>
            <a:rect r="r" b="b" t="t" l="l"/>
            <a:pathLst>
              <a:path h="4337553" w="4085069">
                <a:moveTo>
                  <a:pt x="0" y="0"/>
                </a:moveTo>
                <a:lnTo>
                  <a:pt x="4085068" y="0"/>
                </a:lnTo>
                <a:lnTo>
                  <a:pt x="4085068" y="4337553"/>
                </a:lnTo>
                <a:lnTo>
                  <a:pt x="0" y="4337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3086996" y="804345"/>
            <a:ext cx="1490265" cy="1490265"/>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TextBox 13" id="13"/>
          <p:cNvSpPr txBox="true"/>
          <p:nvPr/>
        </p:nvSpPr>
        <p:spPr>
          <a:xfrm rot="0">
            <a:off x="5216004" y="907724"/>
            <a:ext cx="12043296" cy="1531157"/>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Impact on Traditional Education</a:t>
            </a:r>
          </a:p>
        </p:txBody>
      </p:sp>
      <p:sp>
        <p:nvSpPr>
          <p:cNvPr name="TextBox 14" id="14"/>
          <p:cNvSpPr txBox="true"/>
          <p:nvPr/>
        </p:nvSpPr>
        <p:spPr>
          <a:xfrm rot="0">
            <a:off x="4160755" y="2819218"/>
            <a:ext cx="13382112" cy="5634612"/>
          </a:xfrm>
          <a:prstGeom prst="rect">
            <a:avLst/>
          </a:prstGeom>
        </p:spPr>
        <p:txBody>
          <a:bodyPr anchor="t" rtlCol="false" tIns="0" lIns="0" bIns="0" rIns="0">
            <a:spAutoFit/>
          </a:bodyPr>
          <a:lstStyle/>
          <a:p>
            <a:pPr algn="just" marL="434229" indent="-217115" lvl="1">
              <a:lnSpc>
                <a:spcPts val="2815"/>
              </a:lnSpc>
              <a:buFont typeface="Arial"/>
              <a:buChar char="•"/>
            </a:pPr>
            <a:r>
              <a:rPr lang="en-US" sz="2011">
                <a:solidFill>
                  <a:srgbClr val="000000"/>
                </a:solidFill>
                <a:latin typeface="Open Sans"/>
              </a:rPr>
              <a:t>Paradigm Shift in Education:</a:t>
            </a:r>
          </a:p>
          <a:p>
            <a:pPr algn="just" marL="868459" indent="-289486" lvl="2">
              <a:lnSpc>
                <a:spcPts val="2815"/>
              </a:lnSpc>
              <a:buFont typeface="Arial"/>
              <a:buChar char="⚬"/>
            </a:pPr>
            <a:r>
              <a:rPr lang="en-US" sz="2011">
                <a:solidFill>
                  <a:srgbClr val="000000"/>
                </a:solidFill>
                <a:latin typeface="Open Sans"/>
              </a:rPr>
              <a:t>Digital Transformation: EdTech catalyzes a fundamental shift from traditional to digital learning methodologies.</a:t>
            </a:r>
          </a:p>
          <a:p>
            <a:pPr algn="just" marL="868459" indent="-289486" lvl="2">
              <a:lnSpc>
                <a:spcPts val="2815"/>
              </a:lnSpc>
              <a:buFont typeface="Arial"/>
              <a:buChar char="⚬"/>
            </a:pPr>
            <a:r>
              <a:rPr lang="en-US" sz="2011">
                <a:solidFill>
                  <a:srgbClr val="000000"/>
                </a:solidFill>
                <a:latin typeface="Open Sans"/>
              </a:rPr>
              <a:t>Adoption Acceleration: Rapid adoption of online platforms, redefining the way students access and engage with educational content.</a:t>
            </a:r>
          </a:p>
          <a:p>
            <a:pPr algn="just" marL="434229" indent="-217115" lvl="1">
              <a:lnSpc>
                <a:spcPts val="2815"/>
              </a:lnSpc>
              <a:buFont typeface="Arial"/>
              <a:buChar char="•"/>
            </a:pPr>
            <a:r>
              <a:rPr lang="en-US" sz="2011">
                <a:solidFill>
                  <a:srgbClr val="000000"/>
                </a:solidFill>
                <a:latin typeface="Open Sans"/>
              </a:rPr>
              <a:t>User Adoption Trends:</a:t>
            </a:r>
          </a:p>
          <a:p>
            <a:pPr algn="just" marL="868459" indent="-289486" lvl="2">
              <a:lnSpc>
                <a:spcPts val="2815"/>
              </a:lnSpc>
              <a:buFont typeface="Arial"/>
              <a:buChar char="⚬"/>
            </a:pPr>
            <a:r>
              <a:rPr lang="en-US" sz="2011">
                <a:solidFill>
                  <a:srgbClr val="000000"/>
                </a:solidFill>
                <a:latin typeface="Open Sans"/>
              </a:rPr>
              <a:t>Exponential Growth: Significant increase in user adoption rates, reflecting the widespread embrace of EdTech solutions.</a:t>
            </a:r>
          </a:p>
          <a:p>
            <a:pPr algn="just" marL="868459" indent="-289486" lvl="2">
              <a:lnSpc>
                <a:spcPts val="2815"/>
              </a:lnSpc>
              <a:buFont typeface="Arial"/>
              <a:buChar char="⚬"/>
            </a:pPr>
            <a:r>
              <a:rPr lang="en-US" sz="2011">
                <a:solidFill>
                  <a:srgbClr val="000000"/>
                </a:solidFill>
                <a:latin typeface="Open Sans"/>
              </a:rPr>
              <a:t>Diverse User Base: EdTech attracts users across demographics, from K-12 students to adult learners seeking continuous education.</a:t>
            </a:r>
          </a:p>
          <a:p>
            <a:pPr algn="just" marL="434229" indent="-217115" lvl="1">
              <a:lnSpc>
                <a:spcPts val="2815"/>
              </a:lnSpc>
              <a:buFont typeface="Arial"/>
              <a:buChar char="•"/>
            </a:pPr>
            <a:r>
              <a:rPr lang="en-US" sz="2011">
                <a:solidFill>
                  <a:srgbClr val="000000"/>
                </a:solidFill>
                <a:latin typeface="Open Sans"/>
              </a:rPr>
              <a:t>Educational Methodology Evolution:</a:t>
            </a:r>
          </a:p>
          <a:p>
            <a:pPr algn="just" marL="868459" indent="-289486" lvl="2">
              <a:lnSpc>
                <a:spcPts val="2815"/>
              </a:lnSpc>
              <a:buFont typeface="Arial"/>
              <a:buChar char="⚬"/>
            </a:pPr>
            <a:r>
              <a:rPr lang="en-US" sz="2011">
                <a:solidFill>
                  <a:srgbClr val="000000"/>
                </a:solidFill>
                <a:latin typeface="Open Sans"/>
              </a:rPr>
              <a:t>Personalized Learning: EdTech fosters personalized learning experiences tailored to individual student needs.</a:t>
            </a:r>
          </a:p>
          <a:p>
            <a:pPr algn="just" marL="868459" indent="-289486" lvl="2">
              <a:lnSpc>
                <a:spcPts val="2815"/>
              </a:lnSpc>
              <a:buFont typeface="Arial"/>
              <a:buChar char="⚬"/>
            </a:pPr>
            <a:r>
              <a:rPr lang="en-US" sz="2011">
                <a:solidFill>
                  <a:srgbClr val="000000"/>
                </a:solidFill>
                <a:latin typeface="Open Sans"/>
              </a:rPr>
              <a:t>Innovative Pedagogies: Emergence of innovative teaching methodologies, integrating technology to enhance engagement and comprehension.</a:t>
            </a:r>
          </a:p>
          <a:p>
            <a:pPr algn="just">
              <a:lnSpc>
                <a:spcPts val="2815"/>
              </a:lnSpc>
            </a:pPr>
          </a:p>
        </p:txBody>
      </p:sp>
      <p:sp>
        <p:nvSpPr>
          <p:cNvPr name="TextBox 15" id="15"/>
          <p:cNvSpPr txBox="true"/>
          <p:nvPr/>
        </p:nvSpPr>
        <p:spPr>
          <a:xfrm rot="0">
            <a:off x="116501" y="132527"/>
            <a:ext cx="4460761"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Impact onEducation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6814" y="8264324"/>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6814" y="1680433"/>
            <a:ext cx="16714700" cy="8357350"/>
          </a:xfrm>
          <a:custGeom>
            <a:avLst/>
            <a:gdLst/>
            <a:ahLst/>
            <a:cxnLst/>
            <a:rect r="r" b="b" t="t" l="l"/>
            <a:pathLst>
              <a:path h="8357350" w="16714700">
                <a:moveTo>
                  <a:pt x="0" y="0"/>
                </a:moveTo>
                <a:lnTo>
                  <a:pt x="16714701" y="0"/>
                </a:lnTo>
                <a:lnTo>
                  <a:pt x="16714701" y="8357350"/>
                </a:lnTo>
                <a:lnTo>
                  <a:pt x="0" y="8357350"/>
                </a:lnTo>
                <a:lnTo>
                  <a:pt x="0" y="0"/>
                </a:lnTo>
                <a:close/>
              </a:path>
            </a:pathLst>
          </a:custGeom>
          <a:blipFill>
            <a:blip r:embed="rId6"/>
            <a:stretch>
              <a:fillRect l="0" t="-374" r="0" b="-374"/>
            </a:stretch>
          </a:blipFill>
        </p:spPr>
      </p:sp>
      <p:sp>
        <p:nvSpPr>
          <p:cNvPr name="TextBox 8" id="8"/>
          <p:cNvSpPr txBox="true"/>
          <p:nvPr/>
        </p:nvSpPr>
        <p:spPr>
          <a:xfrm rot="0">
            <a:off x="3725739" y="412440"/>
            <a:ext cx="11618291"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Innovation and Trends</a:t>
            </a:r>
          </a:p>
        </p:txBody>
      </p:sp>
      <p:sp>
        <p:nvSpPr>
          <p:cNvPr name="TextBox 9" id="9"/>
          <p:cNvSpPr txBox="true"/>
          <p:nvPr/>
        </p:nvSpPr>
        <p:spPr>
          <a:xfrm rot="0">
            <a:off x="236196" y="76357"/>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Trends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1010" y="-292755"/>
            <a:ext cx="17238576" cy="13810515"/>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TextBox 5" id="5"/>
          <p:cNvSpPr txBox="true"/>
          <p:nvPr/>
        </p:nvSpPr>
        <p:spPr>
          <a:xfrm rot="0">
            <a:off x="1585018" y="2136087"/>
            <a:ext cx="11386521" cy="953144"/>
          </a:xfrm>
          <a:prstGeom prst="rect">
            <a:avLst/>
          </a:prstGeom>
        </p:spPr>
        <p:txBody>
          <a:bodyPr anchor="t" rtlCol="false" tIns="0" lIns="0" bIns="0" rIns="0">
            <a:spAutoFit/>
          </a:bodyPr>
          <a:lstStyle/>
          <a:p>
            <a:pPr>
              <a:lnSpc>
                <a:spcPts val="6742"/>
              </a:lnSpc>
            </a:pPr>
            <a:r>
              <a:rPr lang="en-US" sz="8123">
                <a:solidFill>
                  <a:srgbClr val="555CB3"/>
                </a:solidFill>
                <a:latin typeface="Open Sans Extra Bold"/>
              </a:rPr>
              <a:t>Business Breakdown</a:t>
            </a:r>
          </a:p>
        </p:txBody>
      </p:sp>
      <p:sp>
        <p:nvSpPr>
          <p:cNvPr name="TextBox 6" id="6"/>
          <p:cNvSpPr txBox="true"/>
          <p:nvPr/>
        </p:nvSpPr>
        <p:spPr>
          <a:xfrm rot="0">
            <a:off x="220352" y="3863244"/>
            <a:ext cx="14115852" cy="5362933"/>
          </a:xfrm>
          <a:prstGeom prst="rect">
            <a:avLst/>
          </a:prstGeom>
        </p:spPr>
        <p:txBody>
          <a:bodyPr anchor="t" rtlCol="false" tIns="0" lIns="0" bIns="0" rIns="0">
            <a:spAutoFit/>
          </a:bodyPr>
          <a:lstStyle/>
          <a:p>
            <a:pPr algn="just" marL="657030" indent="-328515" lvl="1">
              <a:lnSpc>
                <a:spcPts val="4260"/>
              </a:lnSpc>
              <a:buFont typeface="Arial"/>
              <a:buChar char="•"/>
            </a:pPr>
            <a:r>
              <a:rPr lang="en-US" sz="3043">
                <a:solidFill>
                  <a:srgbClr val="000000"/>
                </a:solidFill>
                <a:latin typeface="Open Sans Light"/>
              </a:rPr>
              <a:t>PreK Under age 8 : Learning , Personal development and preschooling and daycare</a:t>
            </a:r>
          </a:p>
          <a:p>
            <a:pPr algn="just" marL="657030" indent="-328515" lvl="1">
              <a:lnSpc>
                <a:spcPts val="4260"/>
              </a:lnSpc>
              <a:buFont typeface="Arial"/>
              <a:buChar char="•"/>
            </a:pPr>
            <a:r>
              <a:rPr lang="en-US" sz="3043">
                <a:solidFill>
                  <a:srgbClr val="000000"/>
                </a:solidFill>
                <a:latin typeface="Open Sans Light"/>
              </a:rPr>
              <a:t>K12 :21 century skills,College&amp;Financing</a:t>
            </a:r>
          </a:p>
          <a:p>
            <a:pPr algn="just" marL="657030" indent="-328515" lvl="1">
              <a:lnSpc>
                <a:spcPts val="4260"/>
              </a:lnSpc>
              <a:buFont typeface="Arial"/>
              <a:buChar char="•"/>
            </a:pPr>
            <a:r>
              <a:rPr lang="en-US" sz="3043">
                <a:solidFill>
                  <a:srgbClr val="000000"/>
                </a:solidFill>
                <a:latin typeface="Open Sans Light"/>
              </a:rPr>
              <a:t>New graduates and working adults :Upskilling ,Communnity building and mentorships</a:t>
            </a:r>
          </a:p>
          <a:p>
            <a:pPr algn="just" marL="657030" indent="-328515" lvl="1">
              <a:lnSpc>
                <a:spcPts val="4260"/>
              </a:lnSpc>
              <a:buFont typeface="Arial"/>
              <a:buChar char="•"/>
            </a:pPr>
          </a:p>
          <a:p>
            <a:pPr>
              <a:lnSpc>
                <a:spcPts val="4260"/>
              </a:lnSpc>
            </a:pPr>
            <a:r>
              <a:rPr lang="en-US" sz="3043">
                <a:solidFill>
                  <a:srgbClr val="000000"/>
                </a:solidFill>
                <a:latin typeface="Open Sans Light"/>
              </a:rPr>
              <a:t>These are 3 different customer markets these EdTech companies operate on and fundamentally everything from purchase decisions to marketing statergies differ significantly across these bard categories and each of has a huge market size to be captured </a:t>
            </a:r>
          </a:p>
        </p:txBody>
      </p:sp>
      <p:sp>
        <p:nvSpPr>
          <p:cNvPr name="Freeform 7" id="7"/>
          <p:cNvSpPr/>
          <p:nvPr/>
        </p:nvSpPr>
        <p:spPr>
          <a:xfrm flipH="false" flipV="false" rot="0">
            <a:off x="275687" y="652193"/>
            <a:ext cx="1506027" cy="376507"/>
          </a:xfrm>
          <a:custGeom>
            <a:avLst/>
            <a:gdLst/>
            <a:ahLst/>
            <a:cxnLst/>
            <a:rect r="r" b="b" t="t" l="l"/>
            <a:pathLst>
              <a:path h="376507" w="1506027">
                <a:moveTo>
                  <a:pt x="0" y="0"/>
                </a:moveTo>
                <a:lnTo>
                  <a:pt x="1506026" y="0"/>
                </a:lnTo>
                <a:lnTo>
                  <a:pt x="1506026"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7657" y="5593071"/>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028700" y="2078319"/>
            <a:ext cx="4635764" cy="3514752"/>
          </a:xfrm>
          <a:custGeom>
            <a:avLst/>
            <a:gdLst/>
            <a:ahLst/>
            <a:cxnLst/>
            <a:rect r="r" b="b" t="t" l="l"/>
            <a:pathLst>
              <a:path h="3514752" w="4635764">
                <a:moveTo>
                  <a:pt x="4635764" y="0"/>
                </a:moveTo>
                <a:lnTo>
                  <a:pt x="0" y="0"/>
                </a:lnTo>
                <a:lnTo>
                  <a:pt x="0" y="3514752"/>
                </a:lnTo>
                <a:lnTo>
                  <a:pt x="4635764" y="3514752"/>
                </a:lnTo>
                <a:lnTo>
                  <a:pt x="463576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430374" y="588054"/>
            <a:ext cx="1490265" cy="149026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TextBox 11" id="11"/>
          <p:cNvSpPr txBox="true"/>
          <p:nvPr/>
        </p:nvSpPr>
        <p:spPr>
          <a:xfrm rot="0">
            <a:off x="7514606" y="1464603"/>
            <a:ext cx="6572852"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Conclusion</a:t>
            </a:r>
          </a:p>
        </p:txBody>
      </p:sp>
      <p:sp>
        <p:nvSpPr>
          <p:cNvPr name="TextBox 12" id="12"/>
          <p:cNvSpPr txBox="true"/>
          <p:nvPr/>
        </p:nvSpPr>
        <p:spPr>
          <a:xfrm rot="0">
            <a:off x="6920639" y="2734380"/>
            <a:ext cx="9975677" cy="4938913"/>
          </a:xfrm>
          <a:prstGeom prst="rect">
            <a:avLst/>
          </a:prstGeom>
        </p:spPr>
        <p:txBody>
          <a:bodyPr anchor="t" rtlCol="false" tIns="0" lIns="0" bIns="0" rIns="0">
            <a:spAutoFit/>
          </a:bodyPr>
          <a:lstStyle/>
          <a:p>
            <a:pPr algn="just">
              <a:lnSpc>
                <a:spcPts val="3920"/>
              </a:lnSpc>
            </a:pPr>
            <a:r>
              <a:rPr lang="en-US" sz="2800">
                <a:solidFill>
                  <a:srgbClr val="000000"/>
                </a:solidFill>
                <a:latin typeface="Open Sans Light"/>
              </a:rPr>
              <a:t>EdTech arena is a dynamic frontier, reshaping how we approach education. Picture this: traditional learning underwent a tech metamorphosis, and the impact is seismic. Fast-tracked by the urgency of COVID, classrooms have seamlessly transformed to reside within our pockets. The pulse of EdTech is in sync with the rhythm of innovation, where competition is robust, funding endeavors are strategic, and adaptability is key. In this digital journey, the mantra is clear – it's not just about the size of the investment, but the smart utilization of resources. </a:t>
            </a:r>
          </a:p>
        </p:txBody>
      </p:sp>
      <p:sp>
        <p:nvSpPr>
          <p:cNvPr name="TextBox 13" id="13"/>
          <p:cNvSpPr txBox="true"/>
          <p:nvPr/>
        </p:nvSpPr>
        <p:spPr>
          <a:xfrm rot="0">
            <a:off x="255547" y="318820"/>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Conclusions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74015" y="-1549673"/>
            <a:ext cx="11902655" cy="133863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5CB3"/>
            </a:solidFill>
          </p:spPr>
        </p:sp>
      </p:grpSp>
      <p:grpSp>
        <p:nvGrpSpPr>
          <p:cNvPr name="Group 4" id="4"/>
          <p:cNvGrpSpPr/>
          <p:nvPr/>
        </p:nvGrpSpPr>
        <p:grpSpPr>
          <a:xfrm rot="0">
            <a:off x="12212599" y="8606233"/>
            <a:ext cx="5657850" cy="85108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6" id="6"/>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801576" y="1255225"/>
            <a:ext cx="5457724" cy="7776549"/>
          </a:xfrm>
          <a:custGeom>
            <a:avLst/>
            <a:gdLst/>
            <a:ahLst/>
            <a:cxnLst/>
            <a:rect r="r" b="b" t="t" l="l"/>
            <a:pathLst>
              <a:path h="7776549" w="5457724">
                <a:moveTo>
                  <a:pt x="0" y="0"/>
                </a:moveTo>
                <a:lnTo>
                  <a:pt x="5457724" y="0"/>
                </a:lnTo>
                <a:lnTo>
                  <a:pt x="5457724" y="7776550"/>
                </a:lnTo>
                <a:lnTo>
                  <a:pt x="0" y="7776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29193" y="1952516"/>
            <a:ext cx="6980061" cy="953144"/>
          </a:xfrm>
          <a:prstGeom prst="rect">
            <a:avLst/>
          </a:prstGeom>
        </p:spPr>
        <p:txBody>
          <a:bodyPr anchor="t" rtlCol="false" tIns="0" lIns="0" bIns="0" rIns="0">
            <a:spAutoFit/>
          </a:bodyPr>
          <a:lstStyle/>
          <a:p>
            <a:pPr>
              <a:lnSpc>
                <a:spcPts val="6742"/>
              </a:lnSpc>
            </a:pPr>
            <a:r>
              <a:rPr lang="en-US" sz="8123">
                <a:solidFill>
                  <a:srgbClr val="FFFFFF"/>
                </a:solidFill>
                <a:latin typeface="Open Sans Extra Bold"/>
              </a:rPr>
              <a:t>Sources</a:t>
            </a:r>
          </a:p>
        </p:txBody>
      </p:sp>
      <p:sp>
        <p:nvSpPr>
          <p:cNvPr name="TextBox 9" id="9"/>
          <p:cNvSpPr txBox="true"/>
          <p:nvPr/>
        </p:nvSpPr>
        <p:spPr>
          <a:xfrm rot="0">
            <a:off x="347782" y="3598724"/>
            <a:ext cx="8796218" cy="1110488"/>
          </a:xfrm>
          <a:prstGeom prst="rect">
            <a:avLst/>
          </a:prstGeom>
        </p:spPr>
        <p:txBody>
          <a:bodyPr anchor="t" rtlCol="false" tIns="0" lIns="0" bIns="0" rIns="0">
            <a:spAutoFit/>
          </a:bodyPr>
          <a:lstStyle/>
          <a:p>
            <a:pPr algn="just" marL="460148" indent="-230074" lvl="1">
              <a:lnSpc>
                <a:spcPts val="2983"/>
              </a:lnSpc>
              <a:buFont typeface="Arial"/>
              <a:buChar char="•"/>
            </a:pPr>
            <a:r>
              <a:rPr lang="en-US" sz="2131">
                <a:solidFill>
                  <a:srgbClr val="FFFFFF"/>
                </a:solidFill>
                <a:latin typeface="Open Sans Light"/>
              </a:rPr>
              <a:t>Blumberg EdTech Report :https://blume.vc/reports/sector:edtech</a:t>
            </a:r>
          </a:p>
          <a:p>
            <a:pPr algn="just" marL="460148" indent="-230074" lvl="1">
              <a:lnSpc>
                <a:spcPts val="2983"/>
              </a:lnSpc>
              <a:buFont typeface="Arial"/>
              <a:buChar char="•"/>
            </a:pPr>
            <a:r>
              <a:rPr lang="en-US" sz="2131">
                <a:solidFill>
                  <a:srgbClr val="FFFFFF"/>
                </a:solidFill>
                <a:latin typeface="Open Sans Light"/>
              </a:rPr>
              <a:t>Tracxn::https://tracxn.com/d/sectors/edtech/__fPwPVORWpMV0ZBc8pzbBQuRHbHgOhpGTjddL4QIjHg8</a:t>
            </a:r>
          </a:p>
        </p:txBody>
      </p:sp>
      <p:sp>
        <p:nvSpPr>
          <p:cNvPr name="Freeform 10" id="10"/>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92001" y="5921492"/>
            <a:ext cx="8254444" cy="2463481"/>
          </a:xfrm>
          <a:prstGeom prst="rect">
            <a:avLst/>
          </a:prstGeom>
        </p:spPr>
        <p:txBody>
          <a:bodyPr anchor="t" rtlCol="false" tIns="0" lIns="0" bIns="0" rIns="0">
            <a:spAutoFit/>
          </a:bodyPr>
          <a:lstStyle/>
          <a:p>
            <a:pPr algn="just">
              <a:lnSpc>
                <a:spcPts val="2800"/>
              </a:lnSpc>
            </a:pPr>
            <a:r>
              <a:rPr lang="en-US" sz="2000">
                <a:solidFill>
                  <a:srgbClr val="FFFFFF"/>
                </a:solidFill>
                <a:latin typeface="Open Sans Light"/>
              </a:rPr>
              <a:t>Blumbergs EdTech Report has a comprehensive view of the EdTech Industry and most of this report is based on the valuable information got from refering to Blumberg Report Additionally i cross checked with different sources to build the report .Bluemberg Report offers the most amount of insights and its a free resouces </a:t>
            </a:r>
          </a:p>
          <a:p>
            <a:pPr algn="just">
              <a:lnSpc>
                <a:spcPts val="2800"/>
              </a:lnSpc>
            </a:pPr>
          </a:p>
          <a:p>
            <a:pPr algn="just">
              <a:lnSpc>
                <a:spcPts val="28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87516" y="-1762444"/>
            <a:ext cx="13749053" cy="133863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5CB3"/>
            </a:solidFill>
          </p:spPr>
        </p:sp>
      </p:grpSp>
      <p:sp>
        <p:nvSpPr>
          <p:cNvPr name="Freeform 4" id="4"/>
          <p:cNvSpPr/>
          <p:nvPr/>
        </p:nvSpPr>
        <p:spPr>
          <a:xfrm flipH="false" flipV="false" rot="0">
            <a:off x="-4187360" y="6564225"/>
            <a:ext cx="9535298" cy="9535298"/>
          </a:xfrm>
          <a:custGeom>
            <a:avLst/>
            <a:gdLst/>
            <a:ahLst/>
            <a:cxnLst/>
            <a:rect r="r" b="b" t="t" l="l"/>
            <a:pathLst>
              <a:path h="9535298" w="9535298">
                <a:moveTo>
                  <a:pt x="0" y="0"/>
                </a:moveTo>
                <a:lnTo>
                  <a:pt x="9535298" y="0"/>
                </a:lnTo>
                <a:lnTo>
                  <a:pt x="9535298" y="9535298"/>
                </a:lnTo>
                <a:lnTo>
                  <a:pt x="0" y="953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3384" y="815929"/>
            <a:ext cx="7009108" cy="8229600"/>
          </a:xfrm>
          <a:custGeom>
            <a:avLst/>
            <a:gdLst/>
            <a:ahLst/>
            <a:cxnLst/>
            <a:rect r="r" b="b" t="t" l="l"/>
            <a:pathLst>
              <a:path h="8229600" w="7009108">
                <a:moveTo>
                  <a:pt x="0" y="0"/>
                </a:moveTo>
                <a:lnTo>
                  <a:pt x="7009108" y="0"/>
                </a:lnTo>
                <a:lnTo>
                  <a:pt x="700910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369014" y="3126191"/>
            <a:ext cx="6890286" cy="3030318"/>
          </a:xfrm>
          <a:prstGeom prst="rect">
            <a:avLst/>
          </a:prstGeom>
        </p:spPr>
        <p:txBody>
          <a:bodyPr anchor="t" rtlCol="false" tIns="0" lIns="0" bIns="0" rIns="0">
            <a:spAutoFit/>
          </a:bodyPr>
          <a:lstStyle/>
          <a:p>
            <a:pPr>
              <a:lnSpc>
                <a:spcPts val="7778"/>
              </a:lnSpc>
            </a:pPr>
            <a:r>
              <a:rPr lang="en-US" sz="8739">
                <a:solidFill>
                  <a:srgbClr val="FFFFFF"/>
                </a:solidFill>
                <a:latin typeface="Poppins Bold"/>
              </a:rPr>
              <a:t>Thank You For Your Attention</a:t>
            </a:r>
          </a:p>
        </p:txBody>
      </p:sp>
      <p:sp>
        <p:nvSpPr>
          <p:cNvPr name="TextBox 9" id="9"/>
          <p:cNvSpPr txBox="true"/>
          <p:nvPr/>
        </p:nvSpPr>
        <p:spPr>
          <a:xfrm rot="0">
            <a:off x="10369014" y="6441355"/>
            <a:ext cx="6890286" cy="1471895"/>
          </a:xfrm>
          <a:prstGeom prst="rect">
            <a:avLst/>
          </a:prstGeom>
        </p:spPr>
        <p:txBody>
          <a:bodyPr anchor="t" rtlCol="false" tIns="0" lIns="0" bIns="0" rIns="0">
            <a:spAutoFit/>
          </a:bodyPr>
          <a:lstStyle/>
          <a:p>
            <a:pPr>
              <a:lnSpc>
                <a:spcPts val="3920"/>
              </a:lnSpc>
            </a:pPr>
            <a:r>
              <a:rPr lang="en-US" sz="2800">
                <a:solidFill>
                  <a:srgbClr val="FFFFFF"/>
                </a:solidFill>
                <a:latin typeface="Poppins Light"/>
              </a:rPr>
              <a:t>Thomas Antony</a:t>
            </a:r>
          </a:p>
          <a:p>
            <a:pPr>
              <a:lnSpc>
                <a:spcPts val="3920"/>
              </a:lnSpc>
            </a:pPr>
            <a:r>
              <a:rPr lang="en-US" sz="2800">
                <a:solidFill>
                  <a:srgbClr val="FFFFFF"/>
                </a:solidFill>
                <a:latin typeface="Poppins Light"/>
              </a:rPr>
              <a:t>ph:6282076096,8547854537</a:t>
            </a:r>
          </a:p>
          <a:p>
            <a:pPr>
              <a:lnSpc>
                <a:spcPts val="3920"/>
              </a:lnSpc>
            </a:pPr>
            <a:r>
              <a:rPr lang="en-US" sz="2800">
                <a:solidFill>
                  <a:srgbClr val="FFFFFF"/>
                </a:solidFill>
                <a:latin typeface="Poppins Light"/>
              </a:rPr>
              <a:t>Gmail:thomasantony14@gmail.com</a:t>
            </a:r>
          </a:p>
        </p:txBody>
      </p:sp>
      <p:grpSp>
        <p:nvGrpSpPr>
          <p:cNvPr name="Group 10" id="10"/>
          <p:cNvGrpSpPr/>
          <p:nvPr/>
        </p:nvGrpSpPr>
        <p:grpSpPr>
          <a:xfrm rot="0">
            <a:off x="2094736" y="8619987"/>
            <a:ext cx="5657850" cy="85108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77149" y="7268787"/>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822064"/>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53273"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058874" y="2574388"/>
            <a:ext cx="4694399" cy="4694399"/>
          </a:xfrm>
          <a:custGeom>
            <a:avLst/>
            <a:gdLst/>
            <a:ahLst/>
            <a:cxnLst/>
            <a:rect r="r" b="b" t="t" l="l"/>
            <a:pathLst>
              <a:path h="4694399" w="4694399">
                <a:moveTo>
                  <a:pt x="0" y="0"/>
                </a:moveTo>
                <a:lnTo>
                  <a:pt x="4694399" y="0"/>
                </a:lnTo>
                <a:lnTo>
                  <a:pt x="4694399" y="4694399"/>
                </a:lnTo>
                <a:lnTo>
                  <a:pt x="0" y="46943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180835" y="2431101"/>
            <a:ext cx="9878039" cy="5401529"/>
          </a:xfrm>
          <a:prstGeom prst="rect">
            <a:avLst/>
          </a:prstGeom>
        </p:spPr>
        <p:txBody>
          <a:bodyPr anchor="t" rtlCol="false" tIns="0" lIns="0" bIns="0" rIns="0">
            <a:spAutoFit/>
          </a:bodyPr>
          <a:lstStyle/>
          <a:p>
            <a:pPr marL="827326" indent="-413663" lvl="1">
              <a:lnSpc>
                <a:spcPts val="5364"/>
              </a:lnSpc>
              <a:buFont typeface="Arial"/>
              <a:buChar char="•"/>
            </a:pPr>
            <a:r>
              <a:rPr lang="en-US" sz="3831">
                <a:solidFill>
                  <a:srgbClr val="000000"/>
                </a:solidFill>
                <a:latin typeface="Open Sans Light"/>
              </a:rPr>
              <a:t>Introduction into EdTech Industry</a:t>
            </a:r>
          </a:p>
          <a:p>
            <a:pPr marL="827326" indent="-413663" lvl="1">
              <a:lnSpc>
                <a:spcPts val="5364"/>
              </a:lnSpc>
              <a:buFont typeface="Arial"/>
              <a:buChar char="•"/>
            </a:pPr>
            <a:r>
              <a:rPr lang="en-US" sz="3831">
                <a:solidFill>
                  <a:srgbClr val="000000"/>
                </a:solidFill>
                <a:latin typeface="Open Sans Light"/>
              </a:rPr>
              <a:t> Funding Landscape</a:t>
            </a:r>
          </a:p>
          <a:p>
            <a:pPr marL="827326" indent="-413663" lvl="1">
              <a:lnSpc>
                <a:spcPts val="5364"/>
              </a:lnSpc>
              <a:buFont typeface="Arial"/>
              <a:buChar char="•"/>
            </a:pPr>
            <a:r>
              <a:rPr lang="en-US" sz="3831">
                <a:solidFill>
                  <a:srgbClr val="000000"/>
                </a:solidFill>
                <a:latin typeface="Open Sans Light"/>
              </a:rPr>
              <a:t>Business Models</a:t>
            </a:r>
          </a:p>
          <a:p>
            <a:pPr marL="827326" indent="-413663" lvl="1">
              <a:lnSpc>
                <a:spcPts val="5364"/>
              </a:lnSpc>
              <a:buFont typeface="Arial"/>
              <a:buChar char="•"/>
            </a:pPr>
            <a:r>
              <a:rPr lang="en-US" sz="3831">
                <a:solidFill>
                  <a:srgbClr val="000000"/>
                </a:solidFill>
                <a:latin typeface="Open Sans Light"/>
              </a:rPr>
              <a:t>Market Risks</a:t>
            </a:r>
          </a:p>
          <a:p>
            <a:pPr marL="827326" indent="-413663" lvl="1">
              <a:lnSpc>
                <a:spcPts val="5364"/>
              </a:lnSpc>
              <a:buFont typeface="Arial"/>
              <a:buChar char="•"/>
            </a:pPr>
            <a:r>
              <a:rPr lang="en-US" sz="3831">
                <a:solidFill>
                  <a:srgbClr val="000000"/>
                </a:solidFill>
                <a:latin typeface="Open Sans Light"/>
              </a:rPr>
              <a:t>Impact on Education</a:t>
            </a:r>
          </a:p>
          <a:p>
            <a:pPr marL="827326" indent="-413663" lvl="1">
              <a:lnSpc>
                <a:spcPts val="5364"/>
              </a:lnSpc>
              <a:buFont typeface="Arial"/>
              <a:buChar char="•"/>
            </a:pPr>
            <a:r>
              <a:rPr lang="en-US" sz="3831">
                <a:solidFill>
                  <a:srgbClr val="000000"/>
                </a:solidFill>
                <a:latin typeface="Open Sans Light"/>
              </a:rPr>
              <a:t>Innovation and Trends </a:t>
            </a:r>
          </a:p>
          <a:p>
            <a:pPr marL="827326" indent="-413663" lvl="1">
              <a:lnSpc>
                <a:spcPts val="5364"/>
              </a:lnSpc>
              <a:buFont typeface="Arial"/>
              <a:buChar char="•"/>
            </a:pPr>
            <a:r>
              <a:rPr lang="en-US" sz="3831">
                <a:solidFill>
                  <a:srgbClr val="000000"/>
                </a:solidFill>
                <a:latin typeface="Open Sans Light"/>
              </a:rPr>
              <a:t>Conclusions</a:t>
            </a:r>
          </a:p>
          <a:p>
            <a:pPr marL="827326" indent="-413663" lvl="1">
              <a:lnSpc>
                <a:spcPts val="5364"/>
              </a:lnSpc>
              <a:buFont typeface="Arial"/>
              <a:buChar char="•"/>
            </a:pPr>
            <a:r>
              <a:rPr lang="en-US" sz="3831">
                <a:solidFill>
                  <a:srgbClr val="000000"/>
                </a:solidFill>
                <a:latin typeface="Open Sans Light"/>
              </a:rPr>
              <a:t>Sources</a:t>
            </a:r>
          </a:p>
        </p:txBody>
      </p:sp>
      <p:sp>
        <p:nvSpPr>
          <p:cNvPr name="TextBox 10" id="10"/>
          <p:cNvSpPr txBox="true"/>
          <p:nvPr/>
        </p:nvSpPr>
        <p:spPr>
          <a:xfrm rot="0">
            <a:off x="1028700" y="876300"/>
            <a:ext cx="8602023" cy="1283527"/>
          </a:xfrm>
          <a:prstGeom prst="rect">
            <a:avLst/>
          </a:prstGeom>
        </p:spPr>
        <p:txBody>
          <a:bodyPr anchor="t" rtlCol="false" tIns="0" lIns="0" bIns="0" rIns="0">
            <a:spAutoFit/>
          </a:bodyPr>
          <a:lstStyle/>
          <a:p>
            <a:pPr algn="ctr">
              <a:lnSpc>
                <a:spcPts val="10442"/>
              </a:lnSpc>
            </a:pPr>
            <a:r>
              <a:rPr lang="en-US" sz="7459">
                <a:solidFill>
                  <a:srgbClr val="555CB3"/>
                </a:solidFill>
                <a:latin typeface="Canva Sans 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6814" y="8832758"/>
            <a:ext cx="5657850" cy="85108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4" id="4"/>
          <p:cNvSpPr/>
          <p:nvPr/>
        </p:nvSpPr>
        <p:spPr>
          <a:xfrm flipH="false" flipV="false" rot="0">
            <a:off x="536289" y="2096448"/>
            <a:ext cx="6326956" cy="6973598"/>
          </a:xfrm>
          <a:custGeom>
            <a:avLst/>
            <a:gdLst/>
            <a:ahLst/>
            <a:cxnLst/>
            <a:rect r="r" b="b" t="t" l="l"/>
            <a:pathLst>
              <a:path h="6973598" w="6326956">
                <a:moveTo>
                  <a:pt x="0" y="0"/>
                </a:moveTo>
                <a:lnTo>
                  <a:pt x="6326956" y="0"/>
                </a:lnTo>
                <a:lnTo>
                  <a:pt x="6326956" y="6973599"/>
                </a:lnTo>
                <a:lnTo>
                  <a:pt x="0" y="6973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6863245" y="612914"/>
            <a:ext cx="1490265" cy="149026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TextBox 11" id="11"/>
          <p:cNvSpPr txBox="true"/>
          <p:nvPr/>
        </p:nvSpPr>
        <p:spPr>
          <a:xfrm rot="0">
            <a:off x="7964974" y="757294"/>
            <a:ext cx="8541312" cy="1533951"/>
          </a:xfrm>
          <a:prstGeom prst="rect">
            <a:avLst/>
          </a:prstGeom>
        </p:spPr>
        <p:txBody>
          <a:bodyPr anchor="t" rtlCol="false" tIns="0" lIns="0" bIns="0" rIns="0">
            <a:spAutoFit/>
          </a:bodyPr>
          <a:lstStyle/>
          <a:p>
            <a:pPr>
              <a:lnSpc>
                <a:spcPts val="5727"/>
              </a:lnSpc>
            </a:pPr>
            <a:r>
              <a:rPr lang="en-US" sz="6901">
                <a:solidFill>
                  <a:srgbClr val="555CB3"/>
                </a:solidFill>
                <a:latin typeface="Open Sans Extra Bold"/>
              </a:rPr>
              <a:t>Introduction to EdTech</a:t>
            </a:r>
          </a:p>
        </p:txBody>
      </p:sp>
      <p:sp>
        <p:nvSpPr>
          <p:cNvPr name="TextBox 12" id="12"/>
          <p:cNvSpPr txBox="true"/>
          <p:nvPr/>
        </p:nvSpPr>
        <p:spPr>
          <a:xfrm rot="0">
            <a:off x="7612321" y="3299011"/>
            <a:ext cx="10072991" cy="4794985"/>
          </a:xfrm>
          <a:prstGeom prst="rect">
            <a:avLst/>
          </a:prstGeom>
        </p:spPr>
        <p:txBody>
          <a:bodyPr anchor="t" rtlCol="false" tIns="0" lIns="0" bIns="0" rIns="0">
            <a:spAutoFit/>
          </a:bodyPr>
          <a:lstStyle/>
          <a:p>
            <a:pPr algn="just">
              <a:lnSpc>
                <a:spcPts val="3458"/>
              </a:lnSpc>
            </a:pPr>
            <a:r>
              <a:rPr lang="en-US" sz="2470">
                <a:solidFill>
                  <a:srgbClr val="100F0D"/>
                </a:solidFill>
                <a:latin typeface="Open Sans"/>
              </a:rPr>
              <a:t>In the wake of global challenges, EdTech has emerged as a transformative force, leveraging technology—hardware, software, and services—to reshape and enhance learning experiences. EdTech, or educational technology, represents the innovative fusion of digital tools and educational practices, revolutionizing traditional approaches to meet the demands of an ever-evolving world.</a:t>
            </a:r>
          </a:p>
          <a:p>
            <a:pPr algn="just">
              <a:lnSpc>
                <a:spcPts val="3458"/>
              </a:lnSpc>
            </a:pPr>
          </a:p>
          <a:p>
            <a:pPr algn="just">
              <a:lnSpc>
                <a:spcPts val="3458"/>
              </a:lnSpc>
            </a:pPr>
          </a:p>
          <a:p>
            <a:pPr algn="just">
              <a:lnSpc>
                <a:spcPts val="3458"/>
              </a:lnSpc>
            </a:pPr>
          </a:p>
          <a:p>
            <a:pPr algn="just">
              <a:lnSpc>
                <a:spcPts val="3458"/>
              </a:lnSpc>
            </a:pPr>
          </a:p>
          <a:p>
            <a:pPr algn="just">
              <a:lnSpc>
                <a:spcPts val="3458"/>
              </a:lnSpc>
            </a:pPr>
          </a:p>
        </p:txBody>
      </p:sp>
      <p:sp>
        <p:nvSpPr>
          <p:cNvPr name="TextBox 13" id="13"/>
          <p:cNvSpPr txBox="true"/>
          <p:nvPr/>
        </p:nvSpPr>
        <p:spPr>
          <a:xfrm rot="0">
            <a:off x="116826" y="-57150"/>
            <a:ext cx="7217826"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Intro to EdTech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6814" y="8832758"/>
            <a:ext cx="5657850" cy="85108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4" id="4"/>
          <p:cNvSpPr/>
          <p:nvPr/>
        </p:nvSpPr>
        <p:spPr>
          <a:xfrm flipH="false" flipV="false" rot="0">
            <a:off x="536289" y="2096448"/>
            <a:ext cx="6326956" cy="6973598"/>
          </a:xfrm>
          <a:custGeom>
            <a:avLst/>
            <a:gdLst/>
            <a:ahLst/>
            <a:cxnLst/>
            <a:rect r="r" b="b" t="t" l="l"/>
            <a:pathLst>
              <a:path h="6973598" w="6326956">
                <a:moveTo>
                  <a:pt x="0" y="0"/>
                </a:moveTo>
                <a:lnTo>
                  <a:pt x="6326956" y="0"/>
                </a:lnTo>
                <a:lnTo>
                  <a:pt x="6326956" y="6973599"/>
                </a:lnTo>
                <a:lnTo>
                  <a:pt x="0" y="6973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398868" y="1028700"/>
            <a:ext cx="1490265" cy="149026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TextBox 11" id="11"/>
          <p:cNvSpPr txBox="true"/>
          <p:nvPr/>
        </p:nvSpPr>
        <p:spPr>
          <a:xfrm rot="0">
            <a:off x="9144000" y="1464603"/>
            <a:ext cx="4678555" cy="1531157"/>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Relevance of Edtech</a:t>
            </a:r>
          </a:p>
        </p:txBody>
      </p:sp>
      <p:sp>
        <p:nvSpPr>
          <p:cNvPr name="TextBox 12" id="12"/>
          <p:cNvSpPr txBox="true"/>
          <p:nvPr/>
        </p:nvSpPr>
        <p:spPr>
          <a:xfrm rot="0">
            <a:off x="7813728" y="3279961"/>
            <a:ext cx="8930556" cy="6913575"/>
          </a:xfrm>
          <a:prstGeom prst="rect">
            <a:avLst/>
          </a:prstGeom>
        </p:spPr>
        <p:txBody>
          <a:bodyPr anchor="t" rtlCol="false" tIns="0" lIns="0" bIns="0" rIns="0">
            <a:spAutoFit/>
          </a:bodyPr>
          <a:lstStyle/>
          <a:p>
            <a:pPr algn="just" marL="654572" indent="-327286" lvl="1">
              <a:lnSpc>
                <a:spcPts val="4244"/>
              </a:lnSpc>
              <a:buFont typeface="Arial"/>
              <a:buChar char="•"/>
            </a:pPr>
            <a:r>
              <a:rPr lang="en-US" sz="3031">
                <a:solidFill>
                  <a:srgbClr val="000000"/>
                </a:solidFill>
                <a:latin typeface="Open Sans Light"/>
              </a:rPr>
              <a:t>2016 :Jio expansion lead to penetration of online modes in India</a:t>
            </a:r>
          </a:p>
          <a:p>
            <a:pPr algn="just" marL="654572" indent="-327286" lvl="1">
              <a:lnSpc>
                <a:spcPts val="4244"/>
              </a:lnSpc>
              <a:buFont typeface="Arial"/>
              <a:buChar char="•"/>
            </a:pPr>
            <a:r>
              <a:rPr lang="en-US" sz="3031">
                <a:solidFill>
                  <a:srgbClr val="000000"/>
                </a:solidFill>
                <a:latin typeface="Open Sans Light"/>
              </a:rPr>
              <a:t>2019-2020:Covid -19 forced whole world to adopt online methods of business,eduation etc Online adaption increased significantly</a:t>
            </a:r>
          </a:p>
          <a:p>
            <a:pPr algn="just" marL="654572" indent="-327286" lvl="1">
              <a:lnSpc>
                <a:spcPts val="4244"/>
              </a:lnSpc>
              <a:buFont typeface="Arial"/>
              <a:buChar char="•"/>
            </a:pPr>
            <a:r>
              <a:rPr lang="en-US" sz="3031">
                <a:solidFill>
                  <a:srgbClr val="000000"/>
                </a:solidFill>
                <a:latin typeface="Open Sans Light"/>
              </a:rPr>
              <a:t>China’s Edtech crash caused a ripple effect on India</a:t>
            </a:r>
          </a:p>
          <a:p>
            <a:pPr algn="just" marL="654572" indent="-327286" lvl="1">
              <a:lnSpc>
                <a:spcPts val="4244"/>
              </a:lnSpc>
              <a:buFont typeface="Arial"/>
              <a:buChar char="•"/>
            </a:pPr>
            <a:r>
              <a:rPr lang="en-US" sz="3031">
                <a:solidFill>
                  <a:srgbClr val="000000"/>
                </a:solidFill>
                <a:latin typeface="Open Sans Light"/>
              </a:rPr>
              <a:t>Multiple Verticals in Online education came about</a:t>
            </a:r>
          </a:p>
          <a:p>
            <a:pPr algn="just" marL="654572" indent="-327286" lvl="1">
              <a:lnSpc>
                <a:spcPts val="4244"/>
              </a:lnSpc>
              <a:buFont typeface="Arial"/>
              <a:buChar char="•"/>
            </a:pPr>
            <a:r>
              <a:rPr lang="en-US" sz="3031">
                <a:solidFill>
                  <a:srgbClr val="000000"/>
                </a:solidFill>
                <a:latin typeface="Open Sans Light"/>
              </a:rPr>
              <a:t>Covid-19 pushed the TAM to $6B</a:t>
            </a:r>
          </a:p>
          <a:p>
            <a:pPr algn="just" marL="654572" indent="-327286" lvl="1">
              <a:lnSpc>
                <a:spcPts val="4244"/>
              </a:lnSpc>
              <a:buFont typeface="Arial"/>
              <a:buChar char="•"/>
            </a:pPr>
            <a:r>
              <a:rPr lang="en-US" sz="3031">
                <a:solidFill>
                  <a:srgbClr val="000000"/>
                </a:solidFill>
                <a:latin typeface="Open Sans Light"/>
              </a:rPr>
              <a:t>2020(US$74.2) to 2030(US$288.4B) Edtech Market Size</a:t>
            </a:r>
          </a:p>
          <a:p>
            <a:pPr algn="just">
              <a:lnSpc>
                <a:spcPts val="4244"/>
              </a:lnSpc>
            </a:pPr>
          </a:p>
        </p:txBody>
      </p:sp>
      <p:sp>
        <p:nvSpPr>
          <p:cNvPr name="TextBox 13" id="13"/>
          <p:cNvSpPr txBox="true"/>
          <p:nvPr/>
        </p:nvSpPr>
        <p:spPr>
          <a:xfrm rot="0">
            <a:off x="0" y="-57150"/>
            <a:ext cx="7217826"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Intro to EdTech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8190" y="-1839822"/>
            <a:ext cx="9396828" cy="133863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5CB3"/>
            </a:solidFill>
          </p:spPr>
        </p:sp>
      </p:grpSp>
      <p:grpSp>
        <p:nvGrpSpPr>
          <p:cNvPr name="Group 4" id="4"/>
          <p:cNvGrpSpPr/>
          <p:nvPr/>
        </p:nvGrpSpPr>
        <p:grpSpPr>
          <a:xfrm rot="0">
            <a:off x="1028700" y="1405207"/>
            <a:ext cx="1490265" cy="149026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6" id="6"/>
          <p:cNvSpPr/>
          <p:nvPr/>
        </p:nvSpPr>
        <p:spPr>
          <a:xfrm flipH="false" flipV="false" rot="0">
            <a:off x="-3738949" y="6761726"/>
            <a:ext cx="9535298" cy="9535298"/>
          </a:xfrm>
          <a:custGeom>
            <a:avLst/>
            <a:gdLst/>
            <a:ahLst/>
            <a:cxnLst/>
            <a:rect r="r" b="b" t="t" l="l"/>
            <a:pathLst>
              <a:path h="9535298" w="9535298">
                <a:moveTo>
                  <a:pt x="0" y="0"/>
                </a:moveTo>
                <a:lnTo>
                  <a:pt x="9535298" y="0"/>
                </a:lnTo>
                <a:lnTo>
                  <a:pt x="9535298"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6826" y="718330"/>
            <a:ext cx="1506027" cy="376507"/>
          </a:xfrm>
          <a:custGeom>
            <a:avLst/>
            <a:gdLst/>
            <a:ahLst/>
            <a:cxnLst/>
            <a:rect r="r" b="b" t="t" l="l"/>
            <a:pathLst>
              <a:path h="376507" w="1506027">
                <a:moveTo>
                  <a:pt x="0" y="0"/>
                </a:moveTo>
                <a:lnTo>
                  <a:pt x="1506027" y="0"/>
                </a:lnTo>
                <a:lnTo>
                  <a:pt x="1506027"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408190" y="1321662"/>
            <a:ext cx="5858654" cy="7511095"/>
          </a:xfrm>
          <a:custGeom>
            <a:avLst/>
            <a:gdLst/>
            <a:ahLst/>
            <a:cxnLst/>
            <a:rect r="r" b="b" t="t" l="l"/>
            <a:pathLst>
              <a:path h="7511095" w="5858654">
                <a:moveTo>
                  <a:pt x="0" y="0"/>
                </a:moveTo>
                <a:lnTo>
                  <a:pt x="5858654" y="0"/>
                </a:lnTo>
                <a:lnTo>
                  <a:pt x="5858654" y="7511096"/>
                </a:lnTo>
                <a:lnTo>
                  <a:pt x="0" y="7511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773832" y="1851894"/>
            <a:ext cx="13979441"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Funding Landscape</a:t>
            </a:r>
          </a:p>
        </p:txBody>
      </p:sp>
      <p:sp>
        <p:nvSpPr>
          <p:cNvPr name="TextBox 11" id="11"/>
          <p:cNvSpPr txBox="true"/>
          <p:nvPr/>
        </p:nvSpPr>
        <p:spPr>
          <a:xfrm rot="0">
            <a:off x="718753" y="3306443"/>
            <a:ext cx="10606073" cy="6180692"/>
          </a:xfrm>
          <a:prstGeom prst="rect">
            <a:avLst/>
          </a:prstGeom>
        </p:spPr>
        <p:txBody>
          <a:bodyPr anchor="t" rtlCol="false" tIns="0" lIns="0" bIns="0" rIns="0">
            <a:spAutoFit/>
          </a:bodyPr>
          <a:lstStyle/>
          <a:p>
            <a:pPr algn="just">
              <a:lnSpc>
                <a:spcPts val="4094"/>
              </a:lnSpc>
            </a:pPr>
            <a:r>
              <a:rPr lang="en-US" sz="2924">
                <a:solidFill>
                  <a:srgbClr val="000000"/>
                </a:solidFill>
                <a:latin typeface="Open Sans Light"/>
              </a:rPr>
              <a:t>The funding landscape for EdTech in India has undergone significant transformations in recent years. Triggered by the expansion of Jio in 2016 and accelerated by the global pandemic in 2019-2020, the adoption of online education witnessed a remarkable surge. The COVID-19 impact propelled the Total Addressable Market (TAM) to $6 billion, projecting substantial growth from $74.2 million in 2020 to an anticipated $288.4 billion by 2030. Notably, this surge is driven by a multifaceted approach, incorporating various verticals in online education. The sector has attracted substantial attention and investments, becoming one of the most focused-upon segments in the Indian startup ecosystem.</a:t>
            </a:r>
          </a:p>
        </p:txBody>
      </p:sp>
      <p:sp>
        <p:nvSpPr>
          <p:cNvPr name="TextBox 12" id="12"/>
          <p:cNvSpPr txBox="true"/>
          <p:nvPr/>
        </p:nvSpPr>
        <p:spPr>
          <a:xfrm rot="0">
            <a:off x="116826" y="1097"/>
            <a:ext cx="7217826"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Funding Landscape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73309" y="-1856971"/>
            <a:ext cx="9396828" cy="133863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5CB3"/>
            </a:solidFill>
          </p:spPr>
        </p:sp>
      </p:grpSp>
      <p:grpSp>
        <p:nvGrpSpPr>
          <p:cNvPr name="Group 4" id="4"/>
          <p:cNvGrpSpPr/>
          <p:nvPr/>
        </p:nvGrpSpPr>
        <p:grpSpPr>
          <a:xfrm rot="0">
            <a:off x="1964074" y="718330"/>
            <a:ext cx="1490265" cy="149026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6" id="6"/>
          <p:cNvSpPr/>
          <p:nvPr/>
        </p:nvSpPr>
        <p:spPr>
          <a:xfrm flipH="false" flipV="false" rot="0">
            <a:off x="-3738949" y="6761726"/>
            <a:ext cx="9535298" cy="9535298"/>
          </a:xfrm>
          <a:custGeom>
            <a:avLst/>
            <a:gdLst/>
            <a:ahLst/>
            <a:cxnLst/>
            <a:rect r="r" b="b" t="t" l="l"/>
            <a:pathLst>
              <a:path h="9535298" w="9535298">
                <a:moveTo>
                  <a:pt x="0" y="0"/>
                </a:moveTo>
                <a:lnTo>
                  <a:pt x="9535298" y="0"/>
                </a:lnTo>
                <a:lnTo>
                  <a:pt x="9535298"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6826" y="718330"/>
            <a:ext cx="1506027" cy="376507"/>
          </a:xfrm>
          <a:custGeom>
            <a:avLst/>
            <a:gdLst/>
            <a:ahLst/>
            <a:cxnLst/>
            <a:rect r="r" b="b" t="t" l="l"/>
            <a:pathLst>
              <a:path h="376507" w="1506027">
                <a:moveTo>
                  <a:pt x="0" y="0"/>
                </a:moveTo>
                <a:lnTo>
                  <a:pt x="1506027" y="0"/>
                </a:lnTo>
                <a:lnTo>
                  <a:pt x="1506027"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951519" y="1126775"/>
            <a:ext cx="5689661"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Key Points</a:t>
            </a:r>
          </a:p>
        </p:txBody>
      </p:sp>
      <p:sp>
        <p:nvSpPr>
          <p:cNvPr name="TextBox 10" id="10"/>
          <p:cNvSpPr txBox="true"/>
          <p:nvPr/>
        </p:nvSpPr>
        <p:spPr>
          <a:xfrm rot="0">
            <a:off x="869840" y="2399094"/>
            <a:ext cx="13098975" cy="7204238"/>
          </a:xfrm>
          <a:prstGeom prst="rect">
            <a:avLst/>
          </a:prstGeom>
        </p:spPr>
        <p:txBody>
          <a:bodyPr anchor="t" rtlCol="false" tIns="0" lIns="0" bIns="0" rIns="0">
            <a:spAutoFit/>
          </a:bodyPr>
          <a:lstStyle/>
          <a:p>
            <a:pPr algn="just">
              <a:lnSpc>
                <a:spcPts val="3835"/>
              </a:lnSpc>
            </a:pPr>
            <a:r>
              <a:rPr lang="en-US" sz="2739">
                <a:solidFill>
                  <a:srgbClr val="000000"/>
                </a:solidFill>
                <a:latin typeface="Open Sans Bold"/>
              </a:rPr>
              <a:t>Competition and Right to Win</a:t>
            </a:r>
            <a:r>
              <a:rPr lang="en-US" sz="2739">
                <a:solidFill>
                  <a:srgbClr val="000000"/>
                </a:solidFill>
                <a:latin typeface="Open Sans"/>
              </a:rPr>
              <a:t>:</a:t>
            </a:r>
          </a:p>
          <a:p>
            <a:pPr algn="just" marL="591453" indent="-295726" lvl="1">
              <a:lnSpc>
                <a:spcPts val="3835"/>
              </a:lnSpc>
              <a:buFont typeface="Arial"/>
              <a:buChar char="•"/>
            </a:pPr>
            <a:r>
              <a:rPr lang="en-US" sz="2739">
                <a:solidFill>
                  <a:srgbClr val="000000"/>
                </a:solidFill>
                <a:latin typeface="Open Sans"/>
              </a:rPr>
              <a:t>Intense Market Competition: EdTech experiences fierce competition, with a multitude of startups entering various segments.</a:t>
            </a:r>
          </a:p>
          <a:p>
            <a:pPr algn="just" marL="591453" indent="-295726" lvl="1">
              <a:lnSpc>
                <a:spcPts val="3835"/>
              </a:lnSpc>
              <a:buFont typeface="Arial"/>
              <a:buChar char="•"/>
            </a:pPr>
            <a:r>
              <a:rPr lang="en-US" sz="2739">
                <a:solidFill>
                  <a:srgbClr val="000000"/>
                </a:solidFill>
                <a:latin typeface="Open Sans"/>
              </a:rPr>
              <a:t>Key Differentiators: Establishing a clear "right to win" demands unique value propositions, superior user experiences, and staying at the forefront of technological advancements.</a:t>
            </a:r>
          </a:p>
          <a:p>
            <a:pPr algn="just">
              <a:lnSpc>
                <a:spcPts val="3835"/>
              </a:lnSpc>
            </a:pPr>
            <a:r>
              <a:rPr lang="en-US" sz="2739">
                <a:solidFill>
                  <a:srgbClr val="000000"/>
                </a:solidFill>
                <a:latin typeface="Open Sans"/>
              </a:rPr>
              <a:t>I</a:t>
            </a:r>
            <a:r>
              <a:rPr lang="en-US" sz="2739">
                <a:solidFill>
                  <a:srgbClr val="000000"/>
                </a:solidFill>
                <a:latin typeface="Open Sans Bold"/>
              </a:rPr>
              <a:t>mpact of Capital Raises:</a:t>
            </a:r>
          </a:p>
          <a:p>
            <a:pPr algn="just" marL="591453" indent="-295726" lvl="1">
              <a:lnSpc>
                <a:spcPts val="3835"/>
              </a:lnSpc>
              <a:buFont typeface="Arial"/>
              <a:buChar char="•"/>
            </a:pPr>
            <a:r>
              <a:rPr lang="en-US" sz="2739">
                <a:solidFill>
                  <a:srgbClr val="000000"/>
                </a:solidFill>
                <a:latin typeface="Open Sans"/>
              </a:rPr>
              <a:t>Double-Edged Growth: Substantial capital raises drive rapid expansion but contribute to market saturation and heightened competition.</a:t>
            </a:r>
          </a:p>
          <a:p>
            <a:pPr algn="just" marL="591453" indent="-295726" lvl="1">
              <a:lnSpc>
                <a:spcPts val="3835"/>
              </a:lnSpc>
              <a:buFont typeface="Arial"/>
              <a:buChar char="•"/>
            </a:pPr>
            <a:r>
              <a:rPr lang="en-US" sz="2739">
                <a:solidFill>
                  <a:srgbClr val="000000"/>
                </a:solidFill>
                <a:latin typeface="Open Sans"/>
              </a:rPr>
              <a:t>Unicorn Strategies: EdTech unicorns pursue smaller players across sectors, leading to good exits for founders but often disappointing returns for investors.</a:t>
            </a:r>
          </a:p>
          <a:p>
            <a:pPr algn="just" marL="591453" indent="-295726" lvl="1">
              <a:lnSpc>
                <a:spcPts val="3835"/>
              </a:lnSpc>
              <a:buFont typeface="Arial"/>
              <a:buChar char="•"/>
            </a:pPr>
            <a:r>
              <a:rPr lang="en-US" sz="2739">
                <a:solidFill>
                  <a:srgbClr val="000000"/>
                </a:solidFill>
                <a:latin typeface="Open Sans"/>
              </a:rPr>
              <a:t>Sustainability Challenge: Balancing growth and sustainability becomes crucial, necessitating thoughtful consideration of the long-term implications of capital raises.</a:t>
            </a:r>
          </a:p>
        </p:txBody>
      </p:sp>
      <p:sp>
        <p:nvSpPr>
          <p:cNvPr name="TextBox 11" id="11"/>
          <p:cNvSpPr txBox="true"/>
          <p:nvPr/>
        </p:nvSpPr>
        <p:spPr>
          <a:xfrm rot="0">
            <a:off x="116826" y="1097"/>
            <a:ext cx="7217826"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Funding Landscape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15187" y="642798"/>
            <a:ext cx="6005693" cy="600569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C046"/>
            </a:solidFill>
          </p:spPr>
        </p:sp>
      </p:grpSp>
      <p:sp>
        <p:nvSpPr>
          <p:cNvPr name="Freeform 5" id="5"/>
          <p:cNvSpPr/>
          <p:nvPr/>
        </p:nvSpPr>
        <p:spPr>
          <a:xfrm flipH="false" flipV="false" rot="0">
            <a:off x="-4366135" y="6285799"/>
            <a:ext cx="9535298" cy="9535298"/>
          </a:xfrm>
          <a:custGeom>
            <a:avLst/>
            <a:gdLst/>
            <a:ahLst/>
            <a:cxnLst/>
            <a:rect r="r" b="b" t="t" l="l"/>
            <a:pathLst>
              <a:path h="9535298" w="9535298">
                <a:moveTo>
                  <a:pt x="0" y="0"/>
                </a:moveTo>
                <a:lnTo>
                  <a:pt x="9535298" y="0"/>
                </a:lnTo>
                <a:lnTo>
                  <a:pt x="9535298"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79453"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41621" y="6648491"/>
            <a:ext cx="12753984" cy="2350062"/>
          </a:xfrm>
          <a:custGeom>
            <a:avLst/>
            <a:gdLst/>
            <a:ahLst/>
            <a:cxnLst/>
            <a:rect r="r" b="b" t="t" l="l"/>
            <a:pathLst>
              <a:path h="2350062" w="12753984">
                <a:moveTo>
                  <a:pt x="0" y="0"/>
                </a:moveTo>
                <a:lnTo>
                  <a:pt x="12753983" y="0"/>
                </a:lnTo>
                <a:lnTo>
                  <a:pt x="12753983" y="2350062"/>
                </a:lnTo>
                <a:lnTo>
                  <a:pt x="0" y="2350062"/>
                </a:lnTo>
                <a:lnTo>
                  <a:pt x="0" y="0"/>
                </a:lnTo>
                <a:close/>
              </a:path>
            </a:pathLst>
          </a:custGeom>
          <a:blipFill>
            <a:blip r:embed="rId6"/>
            <a:stretch>
              <a:fillRect l="0" t="0" r="0" b="0"/>
            </a:stretch>
          </a:blipFill>
        </p:spPr>
      </p:sp>
      <p:sp>
        <p:nvSpPr>
          <p:cNvPr name="TextBox 8" id="8"/>
          <p:cNvSpPr txBox="true"/>
          <p:nvPr/>
        </p:nvSpPr>
        <p:spPr>
          <a:xfrm rot="0">
            <a:off x="2397332" y="885825"/>
            <a:ext cx="15188148" cy="1084470"/>
          </a:xfrm>
          <a:prstGeom prst="rect">
            <a:avLst/>
          </a:prstGeom>
        </p:spPr>
        <p:txBody>
          <a:bodyPr anchor="t" rtlCol="false" tIns="0" lIns="0" bIns="0" rIns="0">
            <a:spAutoFit/>
          </a:bodyPr>
          <a:lstStyle/>
          <a:p>
            <a:pPr>
              <a:lnSpc>
                <a:spcPts val="8197"/>
              </a:lnSpc>
            </a:pPr>
            <a:r>
              <a:rPr lang="en-US" sz="8197">
                <a:solidFill>
                  <a:srgbClr val="555CB3"/>
                </a:solidFill>
                <a:latin typeface="Open Sans Extra Bold"/>
              </a:rPr>
              <a:t>Business Models in EdTech</a:t>
            </a:r>
          </a:p>
        </p:txBody>
      </p:sp>
      <p:sp>
        <p:nvSpPr>
          <p:cNvPr name="TextBox 9" id="9"/>
          <p:cNvSpPr txBox="true"/>
          <p:nvPr/>
        </p:nvSpPr>
        <p:spPr>
          <a:xfrm rot="0">
            <a:off x="1790506" y="2365852"/>
            <a:ext cx="14288947" cy="4611779"/>
          </a:xfrm>
          <a:prstGeom prst="rect">
            <a:avLst/>
          </a:prstGeom>
        </p:spPr>
        <p:txBody>
          <a:bodyPr anchor="t" rtlCol="false" tIns="0" lIns="0" bIns="0" rIns="0">
            <a:spAutoFit/>
          </a:bodyPr>
          <a:lstStyle/>
          <a:p>
            <a:pPr algn="just" marL="626112" indent="-313056" lvl="1">
              <a:lnSpc>
                <a:spcPts val="4060"/>
              </a:lnSpc>
              <a:buFont typeface="Arial"/>
              <a:buChar char="•"/>
            </a:pPr>
            <a:r>
              <a:rPr lang="en-US" sz="2900">
                <a:solidFill>
                  <a:srgbClr val="000000"/>
                </a:solidFill>
                <a:latin typeface="Open Sans Light"/>
              </a:rPr>
              <a:t>Business Model:Acing an entrance exam? Getting a job? Finding new mentors? Because the goal of the consumer will determine how much and where they will pay, how they will discover the platform, and how they will behave. </a:t>
            </a:r>
          </a:p>
          <a:p>
            <a:pPr algn="just" marL="626112" indent="-313056" lvl="1">
              <a:lnSpc>
                <a:spcPts val="4060"/>
              </a:lnSpc>
              <a:buFont typeface="Arial"/>
              <a:buChar char="•"/>
            </a:pPr>
            <a:r>
              <a:rPr lang="en-US" sz="2900">
                <a:solidFill>
                  <a:srgbClr val="000000"/>
                </a:solidFill>
                <a:latin typeface="Open Sans Light"/>
              </a:rPr>
              <a:t>Self Made Markets: Most market sizing reports in the past have underestimated the edtech TAM for one simple reason: a good product creates its own market. </a:t>
            </a:r>
          </a:p>
          <a:p>
            <a:pPr algn="just" marL="626112" indent="-313056" lvl="1">
              <a:lnSpc>
                <a:spcPts val="4060"/>
              </a:lnSpc>
              <a:buFont typeface="Arial"/>
              <a:buChar char="•"/>
            </a:pPr>
            <a:r>
              <a:rPr lang="en-US" sz="2900">
                <a:solidFill>
                  <a:srgbClr val="000000"/>
                </a:solidFill>
                <a:latin typeface="Open Sans Light"/>
              </a:rPr>
              <a:t>Catalysts of Education: Businesses that are not directly engaged in teaching (or not directly engaged in imparting learning) but are servicing the overall education sector, have been seen as catalysts </a:t>
            </a:r>
          </a:p>
          <a:p>
            <a:pPr algn="just">
              <a:lnSpc>
                <a:spcPts val="40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6814" y="8264324"/>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6814" y="1680433"/>
            <a:ext cx="16714700" cy="8357350"/>
          </a:xfrm>
          <a:custGeom>
            <a:avLst/>
            <a:gdLst/>
            <a:ahLst/>
            <a:cxnLst/>
            <a:rect r="r" b="b" t="t" l="l"/>
            <a:pathLst>
              <a:path h="8357350" w="16714700">
                <a:moveTo>
                  <a:pt x="0" y="0"/>
                </a:moveTo>
                <a:lnTo>
                  <a:pt x="16714701" y="0"/>
                </a:lnTo>
                <a:lnTo>
                  <a:pt x="16714701" y="8357350"/>
                </a:lnTo>
                <a:lnTo>
                  <a:pt x="0" y="8357350"/>
                </a:lnTo>
                <a:lnTo>
                  <a:pt x="0" y="0"/>
                </a:lnTo>
                <a:close/>
              </a:path>
            </a:pathLst>
          </a:custGeom>
          <a:blipFill>
            <a:blip r:embed="rId6"/>
            <a:stretch>
              <a:fillRect l="0" t="0" r="0" b="0"/>
            </a:stretch>
          </a:blipFill>
        </p:spPr>
      </p:sp>
      <p:sp>
        <p:nvSpPr>
          <p:cNvPr name="TextBox 8" id="8"/>
          <p:cNvSpPr txBox="true"/>
          <p:nvPr/>
        </p:nvSpPr>
        <p:spPr>
          <a:xfrm rot="0">
            <a:off x="4325455" y="750269"/>
            <a:ext cx="9637089"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Business Space </a:t>
            </a:r>
          </a:p>
        </p:txBody>
      </p:sp>
      <p:sp>
        <p:nvSpPr>
          <p:cNvPr name="TextBox 9" id="9"/>
          <p:cNvSpPr txBox="true"/>
          <p:nvPr/>
        </p:nvSpPr>
        <p:spPr>
          <a:xfrm rot="0">
            <a:off x="236196" y="21300"/>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Business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6814" y="8264324"/>
            <a:ext cx="5657850" cy="8510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6814" y="1680433"/>
            <a:ext cx="16714700" cy="8357350"/>
          </a:xfrm>
          <a:custGeom>
            <a:avLst/>
            <a:gdLst/>
            <a:ahLst/>
            <a:cxnLst/>
            <a:rect r="r" b="b" t="t" l="l"/>
            <a:pathLst>
              <a:path h="8357350" w="16714700">
                <a:moveTo>
                  <a:pt x="0" y="0"/>
                </a:moveTo>
                <a:lnTo>
                  <a:pt x="16714701" y="0"/>
                </a:lnTo>
                <a:lnTo>
                  <a:pt x="16714701" y="8357350"/>
                </a:lnTo>
                <a:lnTo>
                  <a:pt x="0" y="8357350"/>
                </a:lnTo>
                <a:lnTo>
                  <a:pt x="0" y="0"/>
                </a:lnTo>
                <a:close/>
              </a:path>
            </a:pathLst>
          </a:custGeom>
          <a:blipFill>
            <a:blip r:embed="rId6"/>
            <a:stretch>
              <a:fillRect l="-320" t="0" r="-320" b="0"/>
            </a:stretch>
          </a:blipFill>
        </p:spPr>
      </p:sp>
      <p:sp>
        <p:nvSpPr>
          <p:cNvPr name="TextBox 8" id="8"/>
          <p:cNvSpPr txBox="true"/>
          <p:nvPr/>
        </p:nvSpPr>
        <p:spPr>
          <a:xfrm rot="0">
            <a:off x="4204128" y="592058"/>
            <a:ext cx="9637089" cy="804513"/>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Market Crowd</a:t>
            </a:r>
          </a:p>
        </p:txBody>
      </p:sp>
      <p:sp>
        <p:nvSpPr>
          <p:cNvPr name="TextBox 9" id="9"/>
          <p:cNvSpPr txBox="true"/>
          <p:nvPr/>
        </p:nvSpPr>
        <p:spPr>
          <a:xfrm rot="0">
            <a:off x="0" y="75174"/>
            <a:ext cx="3091034" cy="481318"/>
          </a:xfrm>
          <a:prstGeom prst="rect">
            <a:avLst/>
          </a:prstGeom>
        </p:spPr>
        <p:txBody>
          <a:bodyPr anchor="t" rtlCol="false" tIns="0" lIns="0" bIns="0" rIns="0">
            <a:spAutoFit/>
          </a:bodyPr>
          <a:lstStyle/>
          <a:p>
            <a:pPr>
              <a:lnSpc>
                <a:spcPts val="3920"/>
              </a:lnSpc>
            </a:pPr>
            <a:r>
              <a:rPr lang="en-US" sz="2800">
                <a:solidFill>
                  <a:srgbClr val="000000"/>
                </a:solidFill>
                <a:latin typeface="Open Sans Light"/>
              </a:rPr>
              <a:t>Business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DAF5wcr9PiQ</dc:identifier>
  <dcterms:modified xsi:type="dcterms:W3CDTF">2011-08-01T06:04:30Z</dcterms:modified>
  <cp:revision>1</cp:revision>
  <dc:title>edtech</dc:title>
</cp:coreProperties>
</file>